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7" r:id="rId9"/>
    <p:sldId id="284" r:id="rId10"/>
    <p:sldId id="28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1576" y="-112"/>
      </p:cViewPr>
      <p:guideLst>
        <p:guide orient="horz" pos="3354"/>
        <p:guide pos="4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859C5-EA60-AD46-9F03-CC2C2E030856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E26C3C-A237-F147-A624-9E1B28761F70}">
      <dgm:prSet phldrT="[Texto]"/>
      <dgm:spPr/>
      <dgm:t>
        <a:bodyPr/>
        <a:lstStyle/>
        <a:p>
          <a:r>
            <a:rPr lang="es-ES" dirty="0" smtClean="0"/>
            <a:t>Trabajo</a:t>
          </a:r>
          <a:endParaRPr lang="es-ES" dirty="0"/>
        </a:p>
      </dgm:t>
    </dgm:pt>
    <dgm:pt modelId="{029C7964-C065-EA46-9BBB-2C6CBB140845}" type="parTrans" cxnId="{B3F48761-782A-0F46-9379-4CD51111E093}">
      <dgm:prSet/>
      <dgm:spPr/>
      <dgm:t>
        <a:bodyPr/>
        <a:lstStyle/>
        <a:p>
          <a:endParaRPr lang="es-ES"/>
        </a:p>
      </dgm:t>
    </dgm:pt>
    <dgm:pt modelId="{44651E8E-717F-E242-B624-CA70B78BBC5E}" type="sibTrans" cxnId="{B3F48761-782A-0F46-9379-4CD51111E093}">
      <dgm:prSet/>
      <dgm:spPr/>
      <dgm:t>
        <a:bodyPr/>
        <a:lstStyle/>
        <a:p>
          <a:endParaRPr lang="es-ES"/>
        </a:p>
      </dgm:t>
    </dgm:pt>
    <dgm:pt modelId="{84E98144-CAF2-CB4E-A444-9FBF7E1E4896}">
      <dgm:prSet phldrT="[Texto]"/>
      <dgm:spPr/>
      <dgm:t>
        <a:bodyPr/>
        <a:lstStyle/>
        <a:p>
          <a:r>
            <a:rPr lang="es-ES" dirty="0" smtClean="0"/>
            <a:t>Formación</a:t>
          </a:r>
          <a:endParaRPr lang="es-ES" dirty="0"/>
        </a:p>
      </dgm:t>
    </dgm:pt>
    <dgm:pt modelId="{2DDF0066-CD21-A140-9882-81B660D03077}" type="parTrans" cxnId="{D1A8775E-1FEF-6E43-8CDF-868B98831E51}">
      <dgm:prSet/>
      <dgm:spPr/>
      <dgm:t>
        <a:bodyPr/>
        <a:lstStyle/>
        <a:p>
          <a:endParaRPr lang="es-ES"/>
        </a:p>
      </dgm:t>
    </dgm:pt>
    <dgm:pt modelId="{27EDD1D1-D2D8-5E43-94ED-6653237DE858}" type="sibTrans" cxnId="{D1A8775E-1FEF-6E43-8CDF-868B98831E51}">
      <dgm:prSet/>
      <dgm:spPr/>
      <dgm:t>
        <a:bodyPr/>
        <a:lstStyle/>
        <a:p>
          <a:endParaRPr lang="es-ES"/>
        </a:p>
      </dgm:t>
    </dgm:pt>
    <dgm:pt modelId="{32F108B9-1BA7-6849-861D-B17CF6D5DEA6}" type="pres">
      <dgm:prSet presAssocID="{DB9859C5-EA60-AD46-9F03-CC2C2E0308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FA09CD-9A4A-E74A-9D94-382DB2E3B140}" type="pres">
      <dgm:prSet presAssocID="{BEE26C3C-A237-F147-A624-9E1B28761F70}" presName="dummy" presStyleCnt="0"/>
      <dgm:spPr/>
    </dgm:pt>
    <dgm:pt modelId="{FFE9F958-ADF4-8343-B159-517F9AED19F1}" type="pres">
      <dgm:prSet presAssocID="{BEE26C3C-A237-F147-A624-9E1B28761F70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69229C-A2E0-3A44-A52C-BABA519B6BAC}" type="pres">
      <dgm:prSet presAssocID="{44651E8E-717F-E242-B624-CA70B78BBC5E}" presName="sibTrans" presStyleLbl="node1" presStyleIdx="0" presStyleCnt="2"/>
      <dgm:spPr/>
      <dgm:t>
        <a:bodyPr/>
        <a:lstStyle/>
        <a:p>
          <a:endParaRPr lang="es-ES"/>
        </a:p>
      </dgm:t>
    </dgm:pt>
    <dgm:pt modelId="{9D76761A-C4A9-844A-B311-082939077B10}" type="pres">
      <dgm:prSet presAssocID="{84E98144-CAF2-CB4E-A444-9FBF7E1E4896}" presName="dummy" presStyleCnt="0"/>
      <dgm:spPr/>
    </dgm:pt>
    <dgm:pt modelId="{9D0C3AD3-EFC6-944F-AA36-4C9FDB767EDD}" type="pres">
      <dgm:prSet presAssocID="{84E98144-CAF2-CB4E-A444-9FBF7E1E4896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A2D29D-7671-DB48-98FF-820A398D1632}" type="pres">
      <dgm:prSet presAssocID="{27EDD1D1-D2D8-5E43-94ED-6653237DE858}" presName="sibTrans" presStyleLbl="node1" presStyleIdx="1" presStyleCnt="2" custLinFactNeighborY="1610"/>
      <dgm:spPr/>
      <dgm:t>
        <a:bodyPr/>
        <a:lstStyle/>
        <a:p>
          <a:endParaRPr lang="es-ES"/>
        </a:p>
      </dgm:t>
    </dgm:pt>
  </dgm:ptLst>
  <dgm:cxnLst>
    <dgm:cxn modelId="{E8021F2F-C42F-4941-BAFA-5BB45C27F4D8}" type="presOf" srcId="{DB9859C5-EA60-AD46-9F03-CC2C2E030856}" destId="{32F108B9-1BA7-6849-861D-B17CF6D5DEA6}" srcOrd="0" destOrd="0" presId="urn:microsoft.com/office/officeart/2005/8/layout/cycle1"/>
    <dgm:cxn modelId="{4EDB878C-DEC5-F44C-B0C7-41FE31FEAA6F}" type="presOf" srcId="{84E98144-CAF2-CB4E-A444-9FBF7E1E4896}" destId="{9D0C3AD3-EFC6-944F-AA36-4C9FDB767EDD}" srcOrd="0" destOrd="0" presId="urn:microsoft.com/office/officeart/2005/8/layout/cycle1"/>
    <dgm:cxn modelId="{03F6A256-D09E-594B-95FA-58E092ED3DF3}" type="presOf" srcId="{44651E8E-717F-E242-B624-CA70B78BBC5E}" destId="{2D69229C-A2E0-3A44-A52C-BABA519B6BAC}" srcOrd="0" destOrd="0" presId="urn:microsoft.com/office/officeart/2005/8/layout/cycle1"/>
    <dgm:cxn modelId="{CA2E8FAD-2BA3-7743-87FB-E80F20ABEC72}" type="presOf" srcId="{27EDD1D1-D2D8-5E43-94ED-6653237DE858}" destId="{D5A2D29D-7671-DB48-98FF-820A398D1632}" srcOrd="0" destOrd="0" presId="urn:microsoft.com/office/officeart/2005/8/layout/cycle1"/>
    <dgm:cxn modelId="{821A4EE5-BD6E-1D41-85DF-0BB9B7F34193}" type="presOf" srcId="{BEE26C3C-A237-F147-A624-9E1B28761F70}" destId="{FFE9F958-ADF4-8343-B159-517F9AED19F1}" srcOrd="0" destOrd="0" presId="urn:microsoft.com/office/officeart/2005/8/layout/cycle1"/>
    <dgm:cxn modelId="{D1A8775E-1FEF-6E43-8CDF-868B98831E51}" srcId="{DB9859C5-EA60-AD46-9F03-CC2C2E030856}" destId="{84E98144-CAF2-CB4E-A444-9FBF7E1E4896}" srcOrd="1" destOrd="0" parTransId="{2DDF0066-CD21-A140-9882-81B660D03077}" sibTransId="{27EDD1D1-D2D8-5E43-94ED-6653237DE858}"/>
    <dgm:cxn modelId="{B3F48761-782A-0F46-9379-4CD51111E093}" srcId="{DB9859C5-EA60-AD46-9F03-CC2C2E030856}" destId="{BEE26C3C-A237-F147-A624-9E1B28761F70}" srcOrd="0" destOrd="0" parTransId="{029C7964-C065-EA46-9BBB-2C6CBB140845}" sibTransId="{44651E8E-717F-E242-B624-CA70B78BBC5E}"/>
    <dgm:cxn modelId="{76DB93AF-E719-9245-9186-30BA560A368F}" type="presParOf" srcId="{32F108B9-1BA7-6849-861D-B17CF6D5DEA6}" destId="{FBFA09CD-9A4A-E74A-9D94-382DB2E3B140}" srcOrd="0" destOrd="0" presId="urn:microsoft.com/office/officeart/2005/8/layout/cycle1"/>
    <dgm:cxn modelId="{D77A671D-EB64-B249-812E-CB63ED11E211}" type="presParOf" srcId="{32F108B9-1BA7-6849-861D-B17CF6D5DEA6}" destId="{FFE9F958-ADF4-8343-B159-517F9AED19F1}" srcOrd="1" destOrd="0" presId="urn:microsoft.com/office/officeart/2005/8/layout/cycle1"/>
    <dgm:cxn modelId="{06CE4210-D0FE-5946-B774-70B512D7E376}" type="presParOf" srcId="{32F108B9-1BA7-6849-861D-B17CF6D5DEA6}" destId="{2D69229C-A2E0-3A44-A52C-BABA519B6BAC}" srcOrd="2" destOrd="0" presId="urn:microsoft.com/office/officeart/2005/8/layout/cycle1"/>
    <dgm:cxn modelId="{2B54F4F7-BB2D-AB48-9378-34A577D1FF9A}" type="presParOf" srcId="{32F108B9-1BA7-6849-861D-B17CF6D5DEA6}" destId="{9D76761A-C4A9-844A-B311-082939077B10}" srcOrd="3" destOrd="0" presId="urn:microsoft.com/office/officeart/2005/8/layout/cycle1"/>
    <dgm:cxn modelId="{6ECC9746-F0A7-2449-A344-686FDC17931C}" type="presParOf" srcId="{32F108B9-1BA7-6849-861D-B17CF6D5DEA6}" destId="{9D0C3AD3-EFC6-944F-AA36-4C9FDB767EDD}" srcOrd="4" destOrd="0" presId="urn:microsoft.com/office/officeart/2005/8/layout/cycle1"/>
    <dgm:cxn modelId="{734760FC-219D-D54A-8750-96F5530DB50B}" type="presParOf" srcId="{32F108B9-1BA7-6849-861D-B17CF6D5DEA6}" destId="{D5A2D29D-7671-DB48-98FF-820A398D1632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9F958-ADF4-8343-B159-517F9AED19F1}">
      <dsp:nvSpPr>
        <dsp:cNvPr id="0" name=""/>
        <dsp:cNvSpPr/>
      </dsp:nvSpPr>
      <dsp:spPr>
        <a:xfrm>
          <a:off x="3675830" y="1043781"/>
          <a:ext cx="1976437" cy="197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Trabajo</a:t>
          </a:r>
          <a:endParaRPr lang="es-ES" sz="3200" kern="1200" dirty="0"/>
        </a:p>
      </dsp:txBody>
      <dsp:txXfrm>
        <a:off x="3675830" y="1043781"/>
        <a:ext cx="1976437" cy="1976437"/>
      </dsp:txXfrm>
    </dsp:sp>
    <dsp:sp modelId="{2D69229C-A2E0-3A44-A52C-BABA519B6BAC}">
      <dsp:nvSpPr>
        <dsp:cNvPr id="0" name=""/>
        <dsp:cNvSpPr/>
      </dsp:nvSpPr>
      <dsp:spPr>
        <a:xfrm>
          <a:off x="1014428" y="-1571"/>
          <a:ext cx="4067142" cy="4067142"/>
        </a:xfrm>
        <a:prstGeom prst="circularArrow">
          <a:avLst>
            <a:gd name="adj1" fmla="val 9476"/>
            <a:gd name="adj2" fmla="val 684342"/>
            <a:gd name="adj3" fmla="val 7853762"/>
            <a:gd name="adj4" fmla="val 2261896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0C3AD3-EFC6-944F-AA36-4C9FDB767EDD}">
      <dsp:nvSpPr>
        <dsp:cNvPr id="0" name=""/>
        <dsp:cNvSpPr/>
      </dsp:nvSpPr>
      <dsp:spPr>
        <a:xfrm>
          <a:off x="443732" y="1043781"/>
          <a:ext cx="1976437" cy="197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Formación</a:t>
          </a:r>
          <a:endParaRPr lang="es-ES" sz="3200" kern="1200" dirty="0"/>
        </a:p>
      </dsp:txBody>
      <dsp:txXfrm>
        <a:off x="443732" y="1043781"/>
        <a:ext cx="1976437" cy="1976437"/>
      </dsp:txXfrm>
    </dsp:sp>
    <dsp:sp modelId="{D5A2D29D-7671-DB48-98FF-820A398D1632}">
      <dsp:nvSpPr>
        <dsp:cNvPr id="0" name=""/>
        <dsp:cNvSpPr/>
      </dsp:nvSpPr>
      <dsp:spPr>
        <a:xfrm>
          <a:off x="1014428" y="63909"/>
          <a:ext cx="4067142" cy="4067142"/>
        </a:xfrm>
        <a:prstGeom prst="circularArrow">
          <a:avLst>
            <a:gd name="adj1" fmla="val 9476"/>
            <a:gd name="adj2" fmla="val 684342"/>
            <a:gd name="adj3" fmla="val 18653762"/>
            <a:gd name="adj4" fmla="val 13061896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24/04/15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6.png"/><Relationship Id="rId8" Type="http://schemas.openxmlformats.org/officeDocument/2006/relationships/hyperlink" Target="http://josesande.com/2013/10/16/mr-youtube-o-el-aprendizaje-en-el-siglo-xxi/" TargetMode="Externa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sesande.com/2010/09/02/el-legado/" TargetMode="Externa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partiendoconocimiento.files.wordpress.com/2010/09/aprender-economia-en-la-era-digital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josesande.com/2013/11/20/el-test-de-la-golosina/" TargetMode="Externa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sz="4000" dirty="0" smtClean="0"/>
              <a:t>El verdadero valor de la Educación Financiera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384" y="5815345"/>
            <a:ext cx="8228013" cy="1066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          Jose </a:t>
            </a:r>
            <a:r>
              <a:rPr lang="en-US" dirty="0" err="1" smtClean="0">
                <a:solidFill>
                  <a:srgbClr val="000000"/>
                </a:solidFill>
              </a:rPr>
              <a:t>Sande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Encuentro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temático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Acción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Magistral</a:t>
            </a:r>
            <a:r>
              <a:rPr lang="en-US" dirty="0" smtClean="0">
                <a:solidFill>
                  <a:srgbClr val="000000"/>
                </a:solidFill>
              </a:rPr>
              <a:t> , Madrid 25 </a:t>
            </a:r>
            <a:r>
              <a:rPr lang="en-US" dirty="0">
                <a:solidFill>
                  <a:srgbClr val="000000"/>
                </a:solidFill>
              </a:rPr>
              <a:t>de </a:t>
            </a:r>
            <a:r>
              <a:rPr lang="en-US" dirty="0" err="1" smtClean="0">
                <a:solidFill>
                  <a:srgbClr val="000000"/>
                </a:solidFill>
              </a:rPr>
              <a:t>abril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 </a:t>
            </a:r>
            <a:r>
              <a:rPr lang="en-US" dirty="0" smtClean="0">
                <a:solidFill>
                  <a:srgbClr val="000000"/>
                </a:solidFill>
              </a:rPr>
              <a:t>2015  </a:t>
            </a:r>
            <a:endParaRPr lang="en-US" dirty="0">
              <a:solidFill>
                <a:srgbClr val="000000"/>
              </a:solidFill>
              <a:latin typeface="Perpetua" pitchFamily="18" charset="0"/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366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6246" y="837109"/>
            <a:ext cx="8001000" cy="4616420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3600" dirty="0" smtClean="0"/>
              <a:t>                                       </a:t>
            </a:r>
          </a:p>
          <a:p>
            <a:r>
              <a:rPr lang="es-ES" sz="3600" dirty="0" smtClean="0"/>
              <a:t>                                          </a:t>
            </a:r>
          </a:p>
          <a:p>
            <a:r>
              <a:rPr lang="es-ES" sz="3600" dirty="0" smtClean="0"/>
              <a:t>                                             </a:t>
            </a:r>
            <a:endParaRPr lang="es-ES" sz="2200" dirty="0" smtClean="0"/>
          </a:p>
          <a:p>
            <a:endParaRPr lang="es-ES" sz="2200" dirty="0"/>
          </a:p>
          <a:p>
            <a:r>
              <a:rPr lang="es-ES" sz="2200" dirty="0" smtClean="0"/>
              <a:t>                                                                                    </a:t>
            </a:r>
            <a:endParaRPr lang="es-ES" sz="3600" dirty="0" smtClean="0"/>
          </a:p>
          <a:p>
            <a:endParaRPr lang="es-ES" sz="4200" dirty="0" smtClean="0"/>
          </a:p>
          <a:p>
            <a:r>
              <a:rPr lang="es-ES" sz="4200" dirty="0" smtClean="0"/>
              <a:t>¿Por qué lo ponen a trabajar?</a:t>
            </a:r>
            <a:endParaRPr lang="es-ES" sz="4200" dirty="0"/>
          </a:p>
          <a:p>
            <a:endParaRPr lang="es-ES" sz="4200" dirty="0" smtClean="0"/>
          </a:p>
          <a:p>
            <a:endParaRPr lang="es-ES" sz="4200" dirty="0" smtClean="0"/>
          </a:p>
          <a:p>
            <a:endParaRPr lang="es-ES" sz="4200" dirty="0"/>
          </a:p>
          <a:p>
            <a:endParaRPr lang="es-ES" sz="4200" dirty="0" smtClean="0"/>
          </a:p>
          <a:p>
            <a:endParaRPr lang="es-ES" sz="4200" dirty="0" smtClean="0"/>
          </a:p>
          <a:p>
            <a:endParaRPr lang="es-ES" sz="4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84593" y="118533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solidFill>
                  <a:srgbClr val="FF0000"/>
                </a:solidFill>
              </a:rPr>
              <a:t>La educación financiera de Brooklyn </a:t>
            </a:r>
            <a:r>
              <a:rPr lang="es-ES" sz="4000" dirty="0" err="1" smtClean="0">
                <a:solidFill>
                  <a:srgbClr val="FF0000"/>
                </a:solidFill>
              </a:rPr>
              <a:t>Beckham</a:t>
            </a:r>
            <a:r>
              <a:rPr lang="es-ES" sz="4000" dirty="0" smtClean="0">
                <a:solidFill>
                  <a:srgbClr val="FF0000"/>
                </a:solidFill>
              </a:rPr>
              <a:t> </a:t>
            </a:r>
            <a:endParaRPr lang="es-ES" sz="40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7" y="1494172"/>
            <a:ext cx="3632199" cy="31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7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573" y="3089052"/>
            <a:ext cx="8001000" cy="4515307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321445" y="1052251"/>
            <a:ext cx="4719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El interés compuesto</a:t>
            </a:r>
            <a:endParaRPr lang="es-ES" sz="4000" dirty="0"/>
          </a:p>
        </p:txBody>
      </p:sp>
      <p:pic>
        <p:nvPicPr>
          <p:cNvPr id="4" name="Imagen 3" descr="Captura de pantalla 2015-01-22 a la(s) 09.11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46299"/>
            <a:ext cx="7670800" cy="36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9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573" y="3089052"/>
            <a:ext cx="8001000" cy="4515307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321445" y="1052251"/>
            <a:ext cx="4719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El interés compuesto</a:t>
            </a:r>
            <a:endParaRPr lang="es-ES" sz="4000" dirty="0"/>
          </a:p>
        </p:txBody>
      </p:sp>
      <p:pic>
        <p:nvPicPr>
          <p:cNvPr id="2" name="Imagen 1" descr="Captura de pantalla 2015-01-22 a la(s) 09.1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51" y="1052251"/>
            <a:ext cx="6034947" cy="56406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69045" y="222518"/>
            <a:ext cx="4719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El interés compuesto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95915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573" y="3089052"/>
            <a:ext cx="8001000" cy="4515307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219844" y="222518"/>
            <a:ext cx="4719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El interés compuesto</a:t>
            </a:r>
            <a:endParaRPr lang="es-ES" sz="4000" dirty="0"/>
          </a:p>
        </p:txBody>
      </p:sp>
      <p:pic>
        <p:nvPicPr>
          <p:cNvPr id="2" name="Imagen 1" descr="Captura de pantalla 2015-01-22 a la(s) 09.1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1" y="1167471"/>
            <a:ext cx="5816600" cy="51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573" y="3089052"/>
            <a:ext cx="8001000" cy="4515307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219844" y="222518"/>
            <a:ext cx="4719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El interés compuesto</a:t>
            </a:r>
            <a:endParaRPr lang="es-ES" sz="4000" dirty="0"/>
          </a:p>
        </p:txBody>
      </p:sp>
      <p:pic>
        <p:nvPicPr>
          <p:cNvPr id="4" name="Imagen 3" descr="Captura de pantalla 2015-01-22 a la(s) 09.1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55" y="1156910"/>
            <a:ext cx="5041900" cy="52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0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573" y="3089052"/>
            <a:ext cx="8001000" cy="4515307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219844" y="222518"/>
            <a:ext cx="4719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El interés compuesto</a:t>
            </a:r>
            <a:endParaRPr lang="es-ES" sz="4000" dirty="0"/>
          </a:p>
        </p:txBody>
      </p:sp>
      <p:pic>
        <p:nvPicPr>
          <p:cNvPr id="2" name="Imagen 1" descr="Captura de pantalla 2015-01-22 a la(s) 09.18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" y="1612900"/>
            <a:ext cx="7781499" cy="460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2399" y="3488267"/>
            <a:ext cx="6987173" cy="98213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77311" y="233369"/>
            <a:ext cx="8111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Tu formación y el interés compuesto</a:t>
            </a:r>
            <a:endParaRPr lang="es-ES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295401" y="2042387"/>
            <a:ext cx="89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1.000 €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349324" y="1456267"/>
            <a:ext cx="70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ESO</a:t>
            </a:r>
            <a:endParaRPr lang="es-E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086591" y="1454523"/>
            <a:ext cx="268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1º bachillerato (7%)</a:t>
            </a:r>
            <a:endParaRPr lang="es-E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17180" y="2042387"/>
            <a:ext cx="157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1.000 * (1,07)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721898" y="1462990"/>
            <a:ext cx="268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</a:t>
            </a:r>
            <a:r>
              <a:rPr lang="es-ES" sz="2000" dirty="0" smtClean="0"/>
              <a:t>º bachillerato (7%)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75713" y="2061241"/>
            <a:ext cx="18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1.000 * (1,07)^2</a:t>
            </a:r>
            <a:endParaRPr lang="es-ES" dirty="0"/>
          </a:p>
        </p:txBody>
      </p:sp>
      <p:pic>
        <p:nvPicPr>
          <p:cNvPr id="2" name="Imagen 1" descr="Captura de pantalla 2015-02-01 a la(s) 13.0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3" y="3598334"/>
            <a:ext cx="37338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2399" y="3488267"/>
            <a:ext cx="6987173" cy="98213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77311" y="233369"/>
            <a:ext cx="8111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Tu formación y el interés compuesto</a:t>
            </a:r>
            <a:endParaRPr lang="es-ES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295401" y="2042387"/>
            <a:ext cx="89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1.000 €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349324" y="1456267"/>
            <a:ext cx="70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ESO</a:t>
            </a:r>
            <a:endParaRPr lang="es-E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086591" y="1454523"/>
            <a:ext cx="268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1º bachillerato (7%)</a:t>
            </a:r>
            <a:endParaRPr lang="es-E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29468" y="2050854"/>
            <a:ext cx="257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1.000 * (1,07)= 1.070 €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01402" y="1462990"/>
            <a:ext cx="268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</a:t>
            </a:r>
            <a:r>
              <a:rPr lang="es-ES" sz="2000" dirty="0" smtClean="0"/>
              <a:t>º bachillerato (7%)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645094" y="2042387"/>
            <a:ext cx="348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1.000 * (1,07)^2 = 1.144,90 €</a:t>
            </a:r>
            <a:endParaRPr lang="es-ES" dirty="0"/>
          </a:p>
        </p:txBody>
      </p:sp>
      <p:pic>
        <p:nvPicPr>
          <p:cNvPr id="6" name="Imagen 5" descr="Captura de pantalla 2015-02-01 a la(s) 13.1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01" y="2918658"/>
            <a:ext cx="4393427" cy="27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3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2399" y="3488267"/>
            <a:ext cx="6987173" cy="98213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77311" y="233369"/>
            <a:ext cx="8111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Tu formación y el interés compuesto</a:t>
            </a:r>
            <a:endParaRPr lang="es-ES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87867" y="2042387"/>
            <a:ext cx="89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1.000 €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41790" y="1454523"/>
            <a:ext cx="70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ESO</a:t>
            </a:r>
            <a:endParaRPr lang="es-E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291658" y="1462990"/>
            <a:ext cx="268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1º bachillerato (7%)</a:t>
            </a:r>
            <a:endParaRPr lang="es-E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59106" y="2077006"/>
            <a:ext cx="257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 1.000 * (1,07)= 1.070 €</a:t>
            </a:r>
            <a:endParaRPr lang="es-ES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865524" y="1462990"/>
            <a:ext cx="268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</a:t>
            </a:r>
            <a:r>
              <a:rPr lang="es-ES" sz="2000" dirty="0" smtClean="0"/>
              <a:t>º bachillerato (7%)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32972" y="2077006"/>
            <a:ext cx="283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 1.000 * (1,07)^2 = 1.144,90 €</a:t>
            </a:r>
            <a:endParaRPr lang="es-ES" sz="1600" dirty="0"/>
          </a:p>
        </p:txBody>
      </p:sp>
      <p:pic>
        <p:nvPicPr>
          <p:cNvPr id="6" name="Imagen 5" descr="Captura de pantalla 2015-02-01 a la(s) 13.1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01" y="2918658"/>
            <a:ext cx="4393427" cy="272159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553199" y="1516624"/>
            <a:ext cx="24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Grado de 4 años (7%)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423591" y="2077006"/>
            <a:ext cx="283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 X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4583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2399" y="3488267"/>
            <a:ext cx="6987173" cy="98213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77311" y="233369"/>
            <a:ext cx="8111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Tu formación y el interés compuesto</a:t>
            </a:r>
            <a:endParaRPr lang="es-ES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87867" y="2042387"/>
            <a:ext cx="89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1.000 €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41790" y="1454523"/>
            <a:ext cx="70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ESO</a:t>
            </a:r>
            <a:endParaRPr lang="es-E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291658" y="1462990"/>
            <a:ext cx="268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1º bachillerato (7%)</a:t>
            </a:r>
            <a:endParaRPr lang="es-E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59106" y="2077006"/>
            <a:ext cx="257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 1.000 * (1,07)= 1.070 €</a:t>
            </a:r>
            <a:endParaRPr lang="es-ES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865524" y="1462990"/>
            <a:ext cx="268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</a:t>
            </a:r>
            <a:r>
              <a:rPr lang="es-ES" sz="2000" dirty="0" smtClean="0"/>
              <a:t>º bachillerato (7%)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32972" y="2077006"/>
            <a:ext cx="283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 1.000 * (1,07)^2 = 1.144,90 €</a:t>
            </a:r>
            <a:endParaRPr lang="es-ES" sz="1600" dirty="0"/>
          </a:p>
        </p:txBody>
      </p:sp>
      <p:pic>
        <p:nvPicPr>
          <p:cNvPr id="6" name="Imagen 5" descr="Captura de pantalla 2015-02-01 a la(s) 13.1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01" y="2918658"/>
            <a:ext cx="4393427" cy="272159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553199" y="1516624"/>
            <a:ext cx="24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Grado de 4 años (7%)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375399" y="2083552"/>
            <a:ext cx="283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 1.000 * (1,07)^6 = 1.500,73 €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4547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 modo de índice…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9775" y="2770095"/>
            <a:ext cx="7662864" cy="2534024"/>
          </a:xfrm>
        </p:spPr>
        <p:txBody>
          <a:bodyPr>
            <a:normAutofit/>
          </a:bodyPr>
          <a:lstStyle/>
          <a:p>
            <a:r>
              <a:rPr lang="es-ES" dirty="0" smtClean="0"/>
              <a:t>Mi pirámide de educación financiera</a:t>
            </a:r>
          </a:p>
          <a:p>
            <a:r>
              <a:rPr lang="es-ES" dirty="0" smtClean="0"/>
              <a:t>El aula de los desheredados</a:t>
            </a:r>
          </a:p>
          <a:p>
            <a:r>
              <a:rPr lang="es-ES" dirty="0" smtClean="0"/>
              <a:t>Diferir ya no está en el diccionario</a:t>
            </a:r>
          </a:p>
          <a:p>
            <a:r>
              <a:rPr lang="es-ES" dirty="0" smtClean="0"/>
              <a:t>Las finanzas de los jóvenes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49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2399" y="3979333"/>
            <a:ext cx="6987173" cy="98213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77311" y="233369"/>
            <a:ext cx="8111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Tu formación y el interés compuesto</a:t>
            </a:r>
            <a:endParaRPr lang="es-ES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63524" y="1478179"/>
            <a:ext cx="2867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Si invierto 1000 euros….</a:t>
            </a:r>
            <a:endParaRPr lang="es-ES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307657" y="2349051"/>
            <a:ext cx="417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</a:t>
            </a:r>
            <a:r>
              <a:rPr lang="es-ES" sz="2000" dirty="0" smtClean="0"/>
              <a:t>durante 6 años al 0,5% de interés es</a:t>
            </a:r>
            <a:endParaRPr lang="es-ES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89966" y="3437695"/>
            <a:ext cx="601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X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5357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2399" y="3979333"/>
            <a:ext cx="6987173" cy="98213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77311" y="233369"/>
            <a:ext cx="8111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Tu formación y el interés compuesto</a:t>
            </a:r>
            <a:endParaRPr lang="es-ES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63524" y="1478179"/>
            <a:ext cx="2867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Si invierto 1000 euros….</a:t>
            </a:r>
            <a:endParaRPr lang="es-ES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307657" y="2349051"/>
            <a:ext cx="417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</a:t>
            </a:r>
            <a:r>
              <a:rPr lang="es-ES" sz="2000" dirty="0" smtClean="0"/>
              <a:t>durante 6 años al 0,5% de interés es</a:t>
            </a:r>
            <a:endParaRPr lang="es-ES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048000" y="3454457"/>
            <a:ext cx="283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 1.000 * (1,005)^6 = 1.030,38 €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9941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381501"/>
            <a:ext cx="4830130" cy="448733"/>
          </a:xfrm>
        </p:spPr>
        <p:txBody>
          <a:bodyPr>
            <a:normAutofit/>
          </a:bodyPr>
          <a:lstStyle/>
          <a:p>
            <a:r>
              <a:rPr lang="es-ES" dirty="0" smtClean="0"/>
              <a:t>Media mensual 160 €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77311" y="233369"/>
            <a:ext cx="5412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/>
              <a:t>Mis ….gastos e ingresos </a:t>
            </a:r>
            <a:endParaRPr lang="es-ES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439333" y="1308846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4º de la ESO</a:t>
            </a:r>
            <a:endParaRPr lang="es-ES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2857" y="1722518"/>
            <a:ext cx="33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 Bocadillo diario recreo  1 €</a:t>
            </a:r>
            <a:endParaRPr lang="es-E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698065" y="1300037"/>
            <a:ext cx="1844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2º Bachillerato</a:t>
            </a:r>
            <a:endParaRPr lang="es-ES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203257" y="1722518"/>
            <a:ext cx="33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Bocadillo diario recreo  1 €</a:t>
            </a:r>
            <a:endParaRPr lang="es-E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77311" y="2122628"/>
            <a:ext cx="395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1 o 2 Café/bebida diario   1,5 €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090641" y="2122628"/>
            <a:ext cx="395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2 o 3 Café/bebida diario   2 €</a:t>
            </a:r>
            <a:endParaRPr lang="es-E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952" y="2539343"/>
            <a:ext cx="33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Smartphone 200 €</a:t>
            </a:r>
            <a:endParaRPr lang="es-ES" sz="2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594896" y="2547810"/>
            <a:ext cx="33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Smartphone </a:t>
            </a:r>
            <a:r>
              <a:rPr lang="es-ES" sz="2000" dirty="0" smtClean="0"/>
              <a:t>250 </a:t>
            </a:r>
            <a:r>
              <a:rPr lang="es-ES" sz="2000" dirty="0"/>
              <a:t>€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78820" y="2967893"/>
            <a:ext cx="33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Voz + datos /mes   12 €   </a:t>
            </a:r>
            <a:endParaRPr lang="es-ES" sz="2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320706" y="2972453"/>
            <a:ext cx="33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Voz + datos /mes   18 €   </a:t>
            </a:r>
            <a:endParaRPr lang="es-ES" sz="2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215886" y="3478070"/>
            <a:ext cx="33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Fin de semana 20 €</a:t>
            </a:r>
            <a:endParaRPr lang="es-ES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525420" y="3478070"/>
            <a:ext cx="33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Fin de semana 30 €</a:t>
            </a:r>
            <a:endParaRPr lang="es-ES" sz="2000" dirty="0"/>
          </a:p>
        </p:txBody>
      </p:sp>
      <p:sp>
        <p:nvSpPr>
          <p:cNvPr id="2" name="Rectángulo 1"/>
          <p:cNvSpPr/>
          <p:nvPr/>
        </p:nvSpPr>
        <p:spPr>
          <a:xfrm>
            <a:off x="5320706" y="4360102"/>
            <a:ext cx="3009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Media mensual </a:t>
            </a:r>
            <a:r>
              <a:rPr lang="es-ES" sz="2400" dirty="0" smtClean="0"/>
              <a:t>220 </a:t>
            </a:r>
            <a:r>
              <a:rPr lang="es-ES" sz="2400" dirty="0"/>
              <a:t>€</a:t>
            </a: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152400" y="5308600"/>
            <a:ext cx="4830130" cy="4487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Anual = 1.920 €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4600" dirty="0"/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4218187" y="5300133"/>
            <a:ext cx="4830130" cy="4487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Anual = 2.640 €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4600" dirty="0"/>
          </a:p>
        </p:txBody>
      </p:sp>
    </p:spTree>
    <p:extLst>
      <p:ext uri="{BB962C8B-B14F-4D97-AF65-F5344CB8AC3E}">
        <p14:creationId xmlns:p14="http://schemas.microsoft.com/office/powerpoint/2010/main" val="423472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573" y="3089052"/>
            <a:ext cx="8001000" cy="4515307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4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53175644"/>
              </p:ext>
            </p:extLst>
          </p:nvPr>
        </p:nvGraphicFramePr>
        <p:xfrm>
          <a:off x="1497814" y="176199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527754" y="278863"/>
            <a:ext cx="22924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err="1" smtClean="0"/>
              <a:t>Mr</a:t>
            </a:r>
            <a:r>
              <a:rPr lang="es-ES" sz="3200" dirty="0" smtClean="0"/>
              <a:t> </a:t>
            </a:r>
            <a:r>
              <a:rPr lang="es-ES" sz="3200" dirty="0" err="1" smtClean="0"/>
              <a:t>Youtube</a:t>
            </a:r>
            <a:endParaRPr lang="es-ES" sz="3200" dirty="0"/>
          </a:p>
        </p:txBody>
      </p:sp>
      <p:pic>
        <p:nvPicPr>
          <p:cNvPr id="2" name="Imagen 1" descr="Captura de pantalla 2015-02-02 a la(s) 00.27.3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47" y="1001549"/>
            <a:ext cx="5977467" cy="501824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793066" y="6224601"/>
            <a:ext cx="168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8"/>
              </a:rPr>
              <a:t>Enlace al vídeo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168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21807" y="3550607"/>
            <a:ext cx="8403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¡Muchas gracias por vuestra atención!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4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Extraer 3"/>
          <p:cNvSpPr/>
          <p:nvPr/>
        </p:nvSpPr>
        <p:spPr>
          <a:xfrm>
            <a:off x="2191214" y="2081398"/>
            <a:ext cx="4740751" cy="3867369"/>
          </a:xfrm>
          <a:prstGeom prst="flowChartExtra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600" y="2268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Mi pirámide de Educación financiera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66005" y="3004219"/>
            <a:ext cx="811990" cy="451835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TAE</a:t>
            </a:r>
            <a:endParaRPr lang="es-ES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789287" y="3894440"/>
            <a:ext cx="2550483" cy="90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ES" dirty="0" smtClean="0"/>
              <a:t>Coste de oportunidad</a:t>
            </a:r>
            <a:endParaRPr lang="es-ES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3509830" y="5160131"/>
            <a:ext cx="2165307" cy="61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ES" sz="3200" dirty="0" smtClean="0">
                <a:solidFill>
                  <a:srgbClr val="FF0000"/>
                </a:solidFill>
              </a:rPr>
              <a:t>VALORES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2586207" y="6176617"/>
            <a:ext cx="3753563" cy="451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ES" dirty="0" smtClean="0"/>
              <a:t>Educación financiera ≠ TAE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782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048" y="345141"/>
            <a:ext cx="8229600" cy="1143000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2009</a:t>
            </a:r>
            <a:br>
              <a:rPr lang="es-ES" dirty="0" smtClean="0"/>
            </a:br>
            <a:r>
              <a:rPr lang="es-ES" dirty="0" smtClean="0"/>
              <a:t>¿Por qué? </a:t>
            </a:r>
            <a:endParaRPr lang="es-ES" dirty="0"/>
          </a:p>
        </p:txBody>
      </p:sp>
      <p:pic>
        <p:nvPicPr>
          <p:cNvPr id="4" name="Marcador de contenido 3" descr="moroso_agobiado_por_deud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2" b="28682"/>
          <a:stretch>
            <a:fillRect/>
          </a:stretch>
        </p:blipFill>
        <p:spPr>
          <a:xfrm>
            <a:off x="646084" y="2567951"/>
            <a:ext cx="7662864" cy="3267169"/>
          </a:xfrm>
        </p:spPr>
      </p:pic>
      <p:sp>
        <p:nvSpPr>
          <p:cNvPr id="5" name="CuadroTexto 4"/>
          <p:cNvSpPr txBox="1"/>
          <p:nvPr/>
        </p:nvSpPr>
        <p:spPr>
          <a:xfrm>
            <a:off x="3091809" y="6043614"/>
            <a:ext cx="292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aula de los desheredados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678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048" y="345141"/>
            <a:ext cx="8229600" cy="1143000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2009</a:t>
            </a:r>
            <a:br>
              <a:rPr lang="es-ES" dirty="0" smtClean="0"/>
            </a:br>
            <a:r>
              <a:rPr lang="es-ES" dirty="0" smtClean="0"/>
              <a:t>¿Por qué? 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568127" y="5862166"/>
            <a:ext cx="25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Los dinosaurios</a:t>
            </a:r>
          </a:p>
          <a:p>
            <a:endParaRPr lang="es-ES" dirty="0"/>
          </a:p>
        </p:txBody>
      </p:sp>
      <p:pic>
        <p:nvPicPr>
          <p:cNvPr id="3" name="Imagen 2" descr="16230318-grupo-de-los-libros-de-texto-abiertos-para-la-educ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17" y="2415049"/>
            <a:ext cx="4622099" cy="33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048" y="345141"/>
            <a:ext cx="8229600" cy="1143000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2009</a:t>
            </a:r>
            <a:br>
              <a:rPr lang="es-ES" dirty="0" smtClean="0"/>
            </a:br>
            <a:r>
              <a:rPr lang="es-ES" dirty="0" smtClean="0"/>
              <a:t>¿Por qué? 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039130" y="5788800"/>
            <a:ext cx="114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2"/>
              </a:rPr>
              <a:t>El legado</a:t>
            </a:r>
            <a:endParaRPr lang="es-ES" dirty="0"/>
          </a:p>
        </p:txBody>
      </p:sp>
      <p:pic>
        <p:nvPicPr>
          <p:cNvPr id="6" name="Marcador de contenido 5" descr="libros-hoguer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7" b="21577"/>
          <a:stretch>
            <a:fillRect/>
          </a:stretch>
        </p:blipFill>
        <p:spPr>
          <a:xfrm>
            <a:off x="1707917" y="2770095"/>
            <a:ext cx="5974760" cy="2547422"/>
          </a:xfrm>
        </p:spPr>
      </p:pic>
    </p:spTree>
    <p:extLst>
      <p:ext uri="{BB962C8B-B14F-4D97-AF65-F5344CB8AC3E}">
        <p14:creationId xmlns:p14="http://schemas.microsoft.com/office/powerpoint/2010/main" val="186074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048" y="345141"/>
            <a:ext cx="8229600" cy="1143000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2009</a:t>
            </a:r>
            <a:br>
              <a:rPr lang="es-ES" dirty="0" smtClean="0"/>
            </a:br>
            <a:r>
              <a:rPr lang="es-ES" dirty="0" smtClean="0"/>
              <a:t>¿Por qué? 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966888" y="5848047"/>
            <a:ext cx="338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2"/>
              </a:rPr>
              <a:t>Nueva metodología y materiales</a:t>
            </a:r>
            <a:endParaRPr lang="es-ES" dirty="0"/>
          </a:p>
        </p:txBody>
      </p:sp>
      <p:pic>
        <p:nvPicPr>
          <p:cNvPr id="12" name="Marcador de contenido 11" descr="Captura de pantalla 2013-12-01 a las 21.02.1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" b="5809"/>
          <a:stretch>
            <a:fillRect/>
          </a:stretch>
        </p:blipFill>
        <p:spPr>
          <a:xfrm>
            <a:off x="2431095" y="3683643"/>
            <a:ext cx="4665648" cy="1989264"/>
          </a:xfrm>
        </p:spPr>
      </p:pic>
      <p:pic>
        <p:nvPicPr>
          <p:cNvPr id="15" name="Imagen 14" descr="Captura de pantalla 2013-12-01 a las 21.04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" y="2355059"/>
            <a:ext cx="2255752" cy="1630169"/>
          </a:xfrm>
          <a:prstGeom prst="rect">
            <a:avLst/>
          </a:prstGeom>
        </p:spPr>
      </p:pic>
      <p:pic>
        <p:nvPicPr>
          <p:cNvPr id="17" name="Imagen 16" descr="Captura de pantalla 2013-12-01 a las 21.05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98" y="2215482"/>
            <a:ext cx="2975502" cy="2277458"/>
          </a:xfrm>
          <a:prstGeom prst="rect">
            <a:avLst/>
          </a:prstGeom>
        </p:spPr>
      </p:pic>
      <p:pic>
        <p:nvPicPr>
          <p:cNvPr id="18" name="Imagen 17" descr="Captura de pantalla 2013-12-01 a las 21.06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" y="4492940"/>
            <a:ext cx="2436182" cy="1794484"/>
          </a:xfrm>
          <a:prstGeom prst="rect">
            <a:avLst/>
          </a:prstGeom>
        </p:spPr>
      </p:pic>
      <p:pic>
        <p:nvPicPr>
          <p:cNvPr id="19" name="Imagen 18" descr="Captura de pantalla 2013-12-01 a las 21.07.2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95" y="4399244"/>
            <a:ext cx="2347564" cy="15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9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702251" y="470436"/>
            <a:ext cx="4249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smtClean="0"/>
              <a:t>Diferir la ganancia</a:t>
            </a:r>
            <a:endParaRPr lang="es-ES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531532" y="1322292"/>
            <a:ext cx="618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Test de la golosina</a:t>
            </a:r>
            <a:endParaRPr lang="es-ES" sz="2000" b="1" dirty="0"/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2404533" y="5973232"/>
            <a:ext cx="4830130" cy="4487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hlinkClick r:id="rId2"/>
              </a:rPr>
              <a:t>Enlace a vídeo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4600" dirty="0"/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4218187" y="5300133"/>
            <a:ext cx="4830130" cy="4487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46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153937" y="3319882"/>
            <a:ext cx="301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Más ingreso = Más gasto</a:t>
            </a:r>
            <a:endParaRPr lang="es-ES" sz="2000" b="1" dirty="0"/>
          </a:p>
        </p:txBody>
      </p:sp>
      <p:pic>
        <p:nvPicPr>
          <p:cNvPr id="3" name="Imagen 2" descr="Captura de pantalla 2015-02-02 a la(s) 00.33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66" y="1409700"/>
            <a:ext cx="6261100" cy="40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5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5659" y="1416929"/>
            <a:ext cx="7647328" cy="83011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La </a:t>
            </a:r>
            <a:r>
              <a:rPr lang="en-US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educación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 </a:t>
            </a:r>
            <a:r>
              <a:rPr lang="en-US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financiera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+mj-cs"/>
              </a:rPr>
              <a:t/>
            </a:r>
            <a:br>
              <a:rPr lang="en-US" sz="2000" dirty="0" smtClean="0">
                <a:solidFill>
                  <a:srgbClr val="000000"/>
                </a:solidFill>
                <a:cs typeface="+mj-cs"/>
              </a:rPr>
            </a:br>
            <a:r>
              <a:rPr lang="en-US" sz="2000" dirty="0" smtClean="0">
                <a:solidFill>
                  <a:srgbClr val="000000"/>
                </a:solidFill>
                <a:cs typeface="+mj-cs"/>
              </a:rPr>
              <a:t/>
            </a:r>
            <a:br>
              <a:rPr lang="en-US" sz="2000" dirty="0" smtClean="0">
                <a:solidFill>
                  <a:srgbClr val="000000"/>
                </a:solidFill>
                <a:cs typeface="+mj-cs"/>
              </a:rPr>
            </a:br>
            <a:endParaRPr lang="en-US" dirty="0" smtClean="0">
              <a:solidFill>
                <a:srgbClr val="000000"/>
              </a:solidFill>
              <a:cs typeface="+mj-cs"/>
            </a:endParaRPr>
          </a:p>
        </p:txBody>
      </p:sp>
      <p:sp>
        <p:nvSpPr>
          <p:cNvPr id="16386" name="CuadroTexto 2"/>
          <p:cNvSpPr txBox="1">
            <a:spLocks noChangeArrowheads="1"/>
          </p:cNvSpPr>
          <p:nvPr/>
        </p:nvSpPr>
        <p:spPr bwMode="auto">
          <a:xfrm>
            <a:off x="1275841" y="1787517"/>
            <a:ext cx="764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000" dirty="0" smtClean="0"/>
              <a:t>  Siempre </a:t>
            </a:r>
            <a:r>
              <a:rPr lang="es-ES" sz="2000" dirty="0"/>
              <a:t>ha sido importante tener conocimientos de finanzas…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322888" y="2719388"/>
            <a:ext cx="3240099" cy="738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_tradnl" sz="1400" dirty="0"/>
              <a:t>El 35% de los afortunados ganadores de </a:t>
            </a:r>
            <a:r>
              <a:rPr lang="es-ES_tradnl" sz="1400" dirty="0">
                <a:solidFill>
                  <a:srgbClr val="FF0000"/>
                </a:solidFill>
              </a:rPr>
              <a:t>un premio de la lotería pierden todo</a:t>
            </a:r>
            <a:r>
              <a:rPr lang="es-ES_tradnl" sz="1400" dirty="0"/>
              <a:t> en 5 años. El 90% en 10 años.</a:t>
            </a:r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33438" y="2725738"/>
            <a:ext cx="2341562" cy="738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_tradnl" sz="1400" dirty="0"/>
              <a:t>Los </a:t>
            </a:r>
            <a:r>
              <a:rPr lang="es-ES_tradnl" sz="1400" dirty="0">
                <a:solidFill>
                  <a:srgbClr val="FF0000"/>
                </a:solidFill>
              </a:rPr>
              <a:t>embargos por impago </a:t>
            </a:r>
            <a:r>
              <a:rPr lang="es-ES_tradnl" sz="1400" dirty="0"/>
              <a:t>de la hipoteca se triplican desde el inicio de la crisis</a:t>
            </a:r>
            <a:r>
              <a:rPr lang="es-ES" sz="1400" dirty="0"/>
              <a:t>.</a:t>
            </a:r>
            <a:endParaRPr lang="es-ES_tradnl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33438" y="4570413"/>
            <a:ext cx="2406650" cy="7381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400" dirty="0"/>
              <a:t>Los españoles invierten sus ahorros </a:t>
            </a:r>
            <a:r>
              <a:rPr lang="es-ES_tradnl" sz="1400" dirty="0">
                <a:solidFill>
                  <a:srgbClr val="FF0000"/>
                </a:solidFill>
              </a:rPr>
              <a:t>sin pensar, sin saber y presionados</a:t>
            </a:r>
            <a:r>
              <a:rPr lang="es-ES_tradnl" sz="1400" dirty="0"/>
              <a:t> por el banco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24537" y="4373563"/>
            <a:ext cx="2384931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400" dirty="0"/>
              <a:t>El </a:t>
            </a:r>
            <a:r>
              <a:rPr lang="es-ES_tradnl" sz="1400" dirty="0" smtClean="0"/>
              <a:t>24% </a:t>
            </a:r>
            <a:r>
              <a:rPr lang="es-ES_tradnl" sz="1400" dirty="0"/>
              <a:t>de los jóvenes españoles </a:t>
            </a:r>
            <a:r>
              <a:rPr lang="es-ES_tradnl" sz="1400" dirty="0">
                <a:solidFill>
                  <a:srgbClr val="FF0000"/>
                </a:solidFill>
              </a:rPr>
              <a:t>deja la </a:t>
            </a:r>
            <a:r>
              <a:rPr lang="es-ES_tradnl" sz="1400" dirty="0" smtClean="0">
                <a:solidFill>
                  <a:srgbClr val="FF0000"/>
                </a:solidFill>
              </a:rPr>
              <a:t>escuela</a:t>
            </a:r>
            <a:r>
              <a:rPr lang="es-ES_tradnl" sz="1400" dirty="0" smtClean="0"/>
              <a:t>, </a:t>
            </a:r>
            <a:r>
              <a:rPr lang="es-ES_tradnl" sz="1400" dirty="0"/>
              <a:t>frente al </a:t>
            </a:r>
            <a:r>
              <a:rPr lang="es-ES_tradnl" sz="1400" dirty="0" smtClean="0"/>
              <a:t>12% </a:t>
            </a:r>
            <a:r>
              <a:rPr lang="es-ES_tradnl" sz="1400" dirty="0"/>
              <a:t>de la media europea.</a:t>
            </a:r>
          </a:p>
        </p:txBody>
      </p:sp>
      <p:pic>
        <p:nvPicPr>
          <p:cNvPr id="16392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606675"/>
            <a:ext cx="18446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3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é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Génesis.thmx</Template>
  <TotalTime>3676</TotalTime>
  <Words>546</Words>
  <Application>Microsoft Macintosh PowerPoint</Application>
  <PresentationFormat>Presentación en pantalla (4:3)</PresentationFormat>
  <Paragraphs>164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Génesis</vt:lpstr>
      <vt:lpstr>  El verdadero valor de la Educación Financiera</vt:lpstr>
      <vt:lpstr> A modo de índice…</vt:lpstr>
      <vt:lpstr> </vt:lpstr>
      <vt:lpstr> 2009 ¿Por qué? </vt:lpstr>
      <vt:lpstr> 2009 ¿Por qué? </vt:lpstr>
      <vt:lpstr> 2009 ¿Por qué? </vt:lpstr>
      <vt:lpstr> 2009 ¿Por qué? </vt:lpstr>
      <vt:lpstr>Presentación de PowerPoint</vt:lpstr>
      <vt:lpstr>La educación financiera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Píldoras Financieras para Docentes de Economía en Secundaria </dc:title>
  <dc:subject/>
  <dc:creator>JOSE  SANDE</dc:creator>
  <cp:keywords/>
  <dc:description/>
  <cp:lastModifiedBy>JOSE  SANDE</cp:lastModifiedBy>
  <cp:revision>30</cp:revision>
  <dcterms:created xsi:type="dcterms:W3CDTF">2013-12-01T18:27:39Z</dcterms:created>
  <dcterms:modified xsi:type="dcterms:W3CDTF">2015-04-25T06:44:42Z</dcterms:modified>
  <cp:category/>
</cp:coreProperties>
</file>